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5846"/>
  </p:normalViewPr>
  <p:slideViewPr>
    <p:cSldViewPr snapToGrid="0" showGuides="1">
      <p:cViewPr varScale="1">
        <p:scale>
          <a:sx n="103" d="100"/>
          <a:sy n="103" d="100"/>
        </p:scale>
        <p:origin x="71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太 佐藤" userId="e3e7028772fde5ae" providerId="LiveId" clId="{54E6E88B-A9D7-6840-B456-B9DC6C115B4E}"/>
    <pc:docChg chg="modSld">
      <pc:chgData name="秀太 佐藤" userId="e3e7028772fde5ae" providerId="LiveId" clId="{54E6E88B-A9D7-6840-B456-B9DC6C115B4E}" dt="2023-09-11T10:52:11.316" v="255" actId="20577"/>
      <pc:docMkLst>
        <pc:docMk/>
      </pc:docMkLst>
      <pc:sldChg chg="modSp mod">
        <pc:chgData name="秀太 佐藤" userId="e3e7028772fde5ae" providerId="LiveId" clId="{54E6E88B-A9D7-6840-B456-B9DC6C115B4E}" dt="2023-09-11T10:52:11.316" v="255" actId="20577"/>
        <pc:sldMkLst>
          <pc:docMk/>
          <pc:sldMk cId="3729133818" sldId="261"/>
        </pc:sldMkLst>
        <pc:spChg chg="mod">
          <ac:chgData name="秀太 佐藤" userId="e3e7028772fde5ae" providerId="LiveId" clId="{54E6E88B-A9D7-6840-B456-B9DC6C115B4E}" dt="2023-09-11T10:52:11.316" v="255" actId="20577"/>
          <ac:spMkLst>
            <pc:docMk/>
            <pc:sldMk cId="3729133818" sldId="261"/>
            <ac:spMk id="5" creationId="{5CF0ACF6-6C9A-F75C-EDCE-0F56BB6C2589}"/>
          </ac:spMkLst>
        </pc:spChg>
      </pc:sldChg>
      <pc:sldChg chg="modSp mod">
        <pc:chgData name="秀太 佐藤" userId="e3e7028772fde5ae" providerId="LiveId" clId="{54E6E88B-A9D7-6840-B456-B9DC6C115B4E}" dt="2023-09-11T10:48:53.723" v="39" actId="255"/>
        <pc:sldMkLst>
          <pc:docMk/>
          <pc:sldMk cId="4145545542" sldId="268"/>
        </pc:sldMkLst>
        <pc:spChg chg="mod">
          <ac:chgData name="秀太 佐藤" userId="e3e7028772fde5ae" providerId="LiveId" clId="{54E6E88B-A9D7-6840-B456-B9DC6C115B4E}" dt="2023-09-11T10:48:53.723" v="39" actId="255"/>
          <ac:spMkLst>
            <pc:docMk/>
            <pc:sldMk cId="4145545542" sldId="268"/>
            <ac:spMk id="5" creationId="{EF885922-5EC6-C95F-472F-AFFB2D54094C}"/>
          </ac:spMkLst>
        </pc:spChg>
      </pc:sldChg>
    </pc:docChg>
  </pc:docChgLst>
  <pc:docChgLst>
    <pc:chgData name="秀太 佐藤" userId="e3e7028772fde5ae" providerId="LiveId" clId="{8D1DE301-3B2D-0E47-AC29-1B82D790D82A}"/>
    <pc:docChg chg="modSld">
      <pc:chgData name="秀太 佐藤" userId="e3e7028772fde5ae" providerId="LiveId" clId="{8D1DE301-3B2D-0E47-AC29-1B82D790D82A}" dt="2023-12-13T07:56:16.892" v="100" actId="20577"/>
      <pc:docMkLst>
        <pc:docMk/>
      </pc:docMkLst>
      <pc:sldChg chg="modSp mod">
        <pc:chgData name="秀太 佐藤" userId="e3e7028772fde5ae" providerId="LiveId" clId="{8D1DE301-3B2D-0E47-AC29-1B82D790D82A}" dt="2023-12-13T07:51:14.743" v="6" actId="207"/>
        <pc:sldMkLst>
          <pc:docMk/>
          <pc:sldMk cId="720320905" sldId="259"/>
        </pc:sldMkLst>
        <pc:spChg chg="mod">
          <ac:chgData name="秀太 佐藤" userId="e3e7028772fde5ae" providerId="LiveId" clId="{8D1DE301-3B2D-0E47-AC29-1B82D790D82A}" dt="2023-12-13T07:51:14.743" v="6" actId="207"/>
          <ac:spMkLst>
            <pc:docMk/>
            <pc:sldMk cId="720320905" sldId="259"/>
            <ac:spMk id="5" creationId="{FBD554B4-30B8-8E89-D413-D3D84207B31A}"/>
          </ac:spMkLst>
        </pc:spChg>
      </pc:sldChg>
      <pc:sldChg chg="modSp mod">
        <pc:chgData name="秀太 佐藤" userId="e3e7028772fde5ae" providerId="LiveId" clId="{8D1DE301-3B2D-0E47-AC29-1B82D790D82A}" dt="2023-12-13T07:51:55.354" v="8" actId="207"/>
        <pc:sldMkLst>
          <pc:docMk/>
          <pc:sldMk cId="3633046230" sldId="260"/>
        </pc:sldMkLst>
        <pc:spChg chg="mod">
          <ac:chgData name="秀太 佐藤" userId="e3e7028772fde5ae" providerId="LiveId" clId="{8D1DE301-3B2D-0E47-AC29-1B82D790D82A}" dt="2023-12-13T07:51:55.354" v="8" actId="207"/>
          <ac:spMkLst>
            <pc:docMk/>
            <pc:sldMk cId="3633046230" sldId="260"/>
            <ac:spMk id="8" creationId="{DA87D5A9-68B2-4058-CB1C-9E88576493C4}"/>
          </ac:spMkLst>
        </pc:spChg>
      </pc:sldChg>
      <pc:sldChg chg="modSp mod">
        <pc:chgData name="秀太 佐藤" userId="e3e7028772fde5ae" providerId="LiveId" clId="{8D1DE301-3B2D-0E47-AC29-1B82D790D82A}" dt="2023-12-13T07:52:37.721" v="36" actId="20577"/>
        <pc:sldMkLst>
          <pc:docMk/>
          <pc:sldMk cId="3729133818" sldId="261"/>
        </pc:sldMkLst>
        <pc:spChg chg="mod">
          <ac:chgData name="秀太 佐藤" userId="e3e7028772fde5ae" providerId="LiveId" clId="{8D1DE301-3B2D-0E47-AC29-1B82D790D82A}" dt="2023-12-13T07:52:37.721" v="36" actId="20577"/>
          <ac:spMkLst>
            <pc:docMk/>
            <pc:sldMk cId="3729133818" sldId="261"/>
            <ac:spMk id="5" creationId="{5CF0ACF6-6C9A-F75C-EDCE-0F56BB6C2589}"/>
          </ac:spMkLst>
        </pc:spChg>
      </pc:sldChg>
      <pc:sldChg chg="modSp mod">
        <pc:chgData name="秀太 佐藤" userId="e3e7028772fde5ae" providerId="LiveId" clId="{8D1DE301-3B2D-0E47-AC29-1B82D790D82A}" dt="2023-12-13T07:56:16.892" v="100" actId="20577"/>
        <pc:sldMkLst>
          <pc:docMk/>
          <pc:sldMk cId="4035172445" sldId="269"/>
        </pc:sldMkLst>
        <pc:spChg chg="mod">
          <ac:chgData name="秀太 佐藤" userId="e3e7028772fde5ae" providerId="LiveId" clId="{8D1DE301-3B2D-0E47-AC29-1B82D790D82A}" dt="2023-12-13T07:53:23.627" v="40" actId="207"/>
          <ac:spMkLst>
            <pc:docMk/>
            <pc:sldMk cId="4035172445" sldId="269"/>
            <ac:spMk id="11" creationId="{092F9D3E-92E2-954F-6C36-B448E32B1BCF}"/>
          </ac:spMkLst>
        </pc:spChg>
        <pc:graphicFrameChg chg="modGraphic">
          <ac:chgData name="秀太 佐藤" userId="e3e7028772fde5ae" providerId="LiveId" clId="{8D1DE301-3B2D-0E47-AC29-1B82D790D82A}" dt="2023-12-13T07:56:16.892" v="100" actId="20577"/>
          <ac:graphicFrameMkLst>
            <pc:docMk/>
            <pc:sldMk cId="4035172445" sldId="269"/>
            <ac:graphicFrameMk id="7" creationId="{5ED5264C-48E2-20E1-030D-A184D2A1C1D5}"/>
          </ac:graphicFrameMkLst>
        </pc:graphicFrameChg>
      </pc:sldChg>
      <pc:sldChg chg="modSp mod">
        <pc:chgData name="秀太 佐藤" userId="e3e7028772fde5ae" providerId="LiveId" clId="{8D1DE301-3B2D-0E47-AC29-1B82D790D82A}" dt="2023-12-13T07:55:45.310" v="88" actId="20577"/>
        <pc:sldMkLst>
          <pc:docMk/>
          <pc:sldMk cId="2431211541" sldId="270"/>
        </pc:sldMkLst>
        <pc:spChg chg="mod">
          <ac:chgData name="秀太 佐藤" userId="e3e7028772fde5ae" providerId="LiveId" clId="{8D1DE301-3B2D-0E47-AC29-1B82D790D82A}" dt="2023-12-13T07:53:33.077" v="44" actId="207"/>
          <ac:spMkLst>
            <pc:docMk/>
            <pc:sldMk cId="2431211541" sldId="270"/>
            <ac:spMk id="10" creationId="{15D3F050-36E8-223A-6851-1F8029EA74D9}"/>
          </ac:spMkLst>
        </pc:spChg>
        <pc:graphicFrameChg chg="modGraphic">
          <ac:chgData name="秀太 佐藤" userId="e3e7028772fde5ae" providerId="LiveId" clId="{8D1DE301-3B2D-0E47-AC29-1B82D790D82A}" dt="2023-12-13T07:55:45.310" v="88" actId="20577"/>
          <ac:graphicFrameMkLst>
            <pc:docMk/>
            <pc:sldMk cId="2431211541" sldId="270"/>
            <ac:graphicFrameMk id="6" creationId="{7E132432-EEFB-CDCB-4E2A-734E94709C6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2DD46-F25F-47B1-BE8D-DB931D08F269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055E-A635-4746-ACEC-2C263A0F47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9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1pPr>
    <a:lvl2pPr marL="419903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2pPr>
    <a:lvl3pPr marL="839806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3pPr>
    <a:lvl4pPr marL="1259709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4pPr>
    <a:lvl5pPr marL="1679612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5pPr>
    <a:lvl6pPr marL="2099514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6pPr>
    <a:lvl7pPr marL="2519417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7pPr>
    <a:lvl8pPr marL="2939319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8pPr>
    <a:lvl9pPr marL="3359223" algn="l" defTabSz="839806" rtl="0" eaLnBrk="1" latinLnBrk="0" hangingPunct="1">
      <a:defRPr kumimoji="1" sz="11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B81A-B030-4BF4-B5BD-8745F1CECEA9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2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1CE4-166A-4121-924E-3B45D55A3D95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43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F964-96B5-4261-8E6C-34321953D91E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BDA9-832D-4CDE-9211-EE0F8EB271F5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8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ADD9-FDE5-4FCE-BEB3-83798106D0D5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8BC2-6715-4F39-8F98-94D07BB67A77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76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EAB-B7B1-4448-B624-56D337B4A543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4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E755-5FF5-41FE-B6D6-D84A8A1C5C9C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2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3C1-1146-4C72-A1D2-1B888568076C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BA8A-4840-42DF-BCE4-BDD8ED957C02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7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03F-CBB7-4F21-9D1B-FF89F76E16C4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4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63B0B-1F20-42FF-9365-CC5F8541525E}" type="datetime1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A37C-7D04-49FE-8981-F2076B9BC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1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10538EF-77D6-F10D-7343-079E1B164750}"/>
              </a:ext>
            </a:extLst>
          </p:cNvPr>
          <p:cNvCxnSpPr>
            <a:cxnSpLocks/>
          </p:cNvCxnSpPr>
          <p:nvPr/>
        </p:nvCxnSpPr>
        <p:spPr>
          <a:xfrm>
            <a:off x="1110319" y="1243850"/>
            <a:ext cx="50366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CEB43F-1632-30F3-588D-A95A4F2B10A0}"/>
              </a:ext>
            </a:extLst>
          </p:cNvPr>
          <p:cNvSpPr txBox="1"/>
          <p:nvPr/>
        </p:nvSpPr>
        <p:spPr>
          <a:xfrm>
            <a:off x="1110320" y="2032489"/>
            <a:ext cx="7685366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903" spc="543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ＦＲＰ製貯水槽</a:t>
            </a:r>
          </a:p>
          <a:p>
            <a:pPr algn="ctr"/>
            <a:r>
              <a:rPr kumimoji="1" lang="ja-JP" altLang="en-US" sz="2903" spc="543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タンクステンコート再生工事のご提案</a:t>
            </a:r>
          </a:p>
        </p:txBody>
      </p:sp>
      <p:pic>
        <p:nvPicPr>
          <p:cNvPr id="3" name="図 2" descr="屋内, 座る, 光, 部屋 が含まれている画像&#10;&#10;自動的に生成された説明">
            <a:extLst>
              <a:ext uri="{FF2B5EF4-FFF2-40B4-BE49-F238E27FC236}">
                <a16:creationId xmlns:a16="http://schemas.microsoft.com/office/drawing/2014/main" id="{92D883C6-2F9D-48FA-9F45-46695D32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05" y="3221762"/>
            <a:ext cx="1874894" cy="169238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63E48C-D238-88DC-A046-9BF6E0112AD7}"/>
              </a:ext>
            </a:extLst>
          </p:cNvPr>
          <p:cNvSpPr txBox="1"/>
          <p:nvPr/>
        </p:nvSpPr>
        <p:spPr>
          <a:xfrm>
            <a:off x="1389108" y="6168634"/>
            <a:ext cx="712778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177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株式会社トーチ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8FB8E6-A08D-F3F6-9BF9-302B06E5CF50}"/>
              </a:ext>
            </a:extLst>
          </p:cNvPr>
          <p:cNvSpPr txBox="1"/>
          <p:nvPr/>
        </p:nvSpPr>
        <p:spPr>
          <a:xfrm>
            <a:off x="6146988" y="746177"/>
            <a:ext cx="1494733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177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御中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155536-E69A-2A79-8A40-D6E70C07814F}"/>
              </a:ext>
            </a:extLst>
          </p:cNvPr>
          <p:cNvSpPr txBox="1"/>
          <p:nvPr/>
        </p:nvSpPr>
        <p:spPr>
          <a:xfrm>
            <a:off x="1389108" y="5126185"/>
            <a:ext cx="7127787" cy="34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34" b="1" spc="543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　年　月　吉日</a:t>
            </a:r>
          </a:p>
        </p:txBody>
      </p:sp>
    </p:spTree>
    <p:extLst>
      <p:ext uri="{BB962C8B-B14F-4D97-AF65-F5344CB8AC3E}">
        <p14:creationId xmlns:p14="http://schemas.microsoft.com/office/powerpoint/2010/main" val="193544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27DD4C-4FD7-A0D3-0366-072E93C193B4}"/>
              </a:ext>
            </a:extLst>
          </p:cNvPr>
          <p:cNvSpPr txBox="1"/>
          <p:nvPr/>
        </p:nvSpPr>
        <p:spPr>
          <a:xfrm>
            <a:off x="1177376" y="512889"/>
            <a:ext cx="5461245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（２）</a:t>
            </a: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下地調整（高圧</a:t>
            </a:r>
            <a:r>
              <a:rPr kumimoji="1" lang="ja-JP" altLang="en-US" sz="2177" b="1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洗浄・ケレン）</a:t>
            </a:r>
            <a:endParaRPr kumimoji="1" lang="ja-JP" altLang="en-US" sz="2177" b="1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72A55B-6DE4-C113-EB0E-4661B7C865BB}"/>
              </a:ext>
            </a:extLst>
          </p:cNvPr>
          <p:cNvSpPr txBox="1"/>
          <p:nvPr/>
        </p:nvSpPr>
        <p:spPr>
          <a:xfrm>
            <a:off x="995929" y="1061345"/>
            <a:ext cx="7064755" cy="1656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高圧洗浄が出来ない場合、ＦＲＰ本体はブラシ、スクレバー等で汚れを除去する。</a:t>
            </a:r>
          </a:p>
          <a:p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架台、鉄枠部は錆や浮き上がった塗料をワイヤーブラシ等で除去する。</a:t>
            </a:r>
          </a:p>
          <a:p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電動ブラシ等で浮いた黒皮、素錆、老化した旧被膜を手作業と併用して仕上げる。</a:t>
            </a:r>
          </a:p>
          <a:p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藻が付着している場合は、水洗い後、ブロアーを使用して十分な乾燥を行う。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F62B464-3D90-5629-4A57-78DA63EE2E22}"/>
              </a:ext>
            </a:extLst>
          </p:cNvPr>
          <p:cNvGrpSpPr/>
          <p:nvPr/>
        </p:nvGrpSpPr>
        <p:grpSpPr>
          <a:xfrm>
            <a:off x="732501" y="2780036"/>
            <a:ext cx="8441000" cy="3542306"/>
            <a:chOff x="1053392" y="3335212"/>
            <a:chExt cx="8448954" cy="3321222"/>
          </a:xfrm>
        </p:grpSpPr>
        <p:pic>
          <p:nvPicPr>
            <p:cNvPr id="7" name="図 6" descr="屋外, 男, 自転車, 板 が含まれている画像&#10;&#10;自動的に生成された説明">
              <a:extLst>
                <a:ext uri="{FF2B5EF4-FFF2-40B4-BE49-F238E27FC236}">
                  <a16:creationId xmlns:a16="http://schemas.microsoft.com/office/drawing/2014/main" id="{850DF076-F66E-9A4D-DF50-6AA64CD7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92" y="3344781"/>
              <a:ext cx="4076655" cy="3303342"/>
            </a:xfrm>
            <a:prstGeom prst="rect">
              <a:avLst/>
            </a:prstGeom>
          </p:spPr>
        </p:pic>
        <p:pic>
          <p:nvPicPr>
            <p:cNvPr id="9" name="図 8" descr="人, 男, 持つ, 立つ が含まれている画像&#10;&#10;自動的に生成された説明">
              <a:extLst>
                <a:ext uri="{FF2B5EF4-FFF2-40B4-BE49-F238E27FC236}">
                  <a16:creationId xmlns:a16="http://schemas.microsoft.com/office/drawing/2014/main" id="{A9848241-287B-F217-6EE1-1B4D9575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512" y="3335212"/>
              <a:ext cx="4049834" cy="3321222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8F4038-7369-7435-60C5-B50BF31BDD10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8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BF6A07-9AD6-E645-8D4B-27239F91338F}"/>
              </a:ext>
            </a:extLst>
          </p:cNvPr>
          <p:cNvSpPr txBox="1"/>
          <p:nvPr/>
        </p:nvSpPr>
        <p:spPr>
          <a:xfrm>
            <a:off x="2738662" y="6341173"/>
            <a:ext cx="2230098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（水槽天場の高圧洗浄）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44C575-85C3-EC83-5C13-32805B28B147}"/>
              </a:ext>
            </a:extLst>
          </p:cNvPr>
          <p:cNvSpPr txBox="1"/>
          <p:nvPr/>
        </p:nvSpPr>
        <p:spPr>
          <a:xfrm>
            <a:off x="7088073" y="6341173"/>
            <a:ext cx="2303836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（水槽側面の汚れ除去）	</a:t>
            </a:r>
          </a:p>
        </p:txBody>
      </p:sp>
    </p:spTree>
    <p:extLst>
      <p:ext uri="{BB962C8B-B14F-4D97-AF65-F5344CB8AC3E}">
        <p14:creationId xmlns:p14="http://schemas.microsoft.com/office/powerpoint/2010/main" val="22866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B43DB0-6F2D-75B1-36D9-D75014B6FFC9}"/>
              </a:ext>
            </a:extLst>
          </p:cNvPr>
          <p:cNvSpPr txBox="1"/>
          <p:nvPr/>
        </p:nvSpPr>
        <p:spPr>
          <a:xfrm>
            <a:off x="1177376" y="512889"/>
            <a:ext cx="5461245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zh-CN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（３）下地脱脂処理</a:t>
            </a:r>
            <a:endParaRPr kumimoji="1" lang="ja-JP" altLang="en-US" sz="2177" b="1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DDC9B8-ECE4-7655-C17C-EF1DC30C78CD}"/>
              </a:ext>
            </a:extLst>
          </p:cNvPr>
          <p:cNvSpPr txBox="1"/>
          <p:nvPr/>
        </p:nvSpPr>
        <p:spPr>
          <a:xfrm>
            <a:off x="995929" y="1061349"/>
            <a:ext cx="6320961" cy="120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ＦＲＰ本体は脱脂を実施、脱脂後はウエス等で仕上げの拭き取りをして、</a:t>
            </a:r>
          </a:p>
          <a:p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ブロアーを使用して乾燥させるとともに塵等を除去する。</a:t>
            </a:r>
          </a:p>
          <a:p>
            <a:endParaRPr kumimoji="1" lang="en-US" altLang="ja-JP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コーナー部、及びボルト取り付け部は、十分脱脂を行う。</a:t>
            </a:r>
          </a:p>
        </p:txBody>
      </p:sp>
      <p:pic>
        <p:nvPicPr>
          <p:cNvPr id="5" name="図 4" descr="建物, 屋外, 座る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CB8C4E2C-0EA4-C0DD-69D5-998235EE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00" y="2496590"/>
            <a:ext cx="5436604" cy="36429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1CFC1-6293-FB7F-EE51-B8FC8835DF55}"/>
              </a:ext>
            </a:extLst>
          </p:cNvPr>
          <p:cNvSpPr txBox="1"/>
          <p:nvPr/>
        </p:nvSpPr>
        <p:spPr>
          <a:xfrm>
            <a:off x="4070389" y="6341173"/>
            <a:ext cx="1765227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水槽側面の脱脂）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99509A-451A-110B-C678-2B03860D8CCC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964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A8D434-856D-A428-CFD2-0EE2384420E8}"/>
              </a:ext>
            </a:extLst>
          </p:cNvPr>
          <p:cNvSpPr txBox="1"/>
          <p:nvPr/>
        </p:nvSpPr>
        <p:spPr>
          <a:xfrm>
            <a:off x="1177376" y="512889"/>
            <a:ext cx="5461245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（４）コーティング</a:t>
            </a:r>
            <a:endParaRPr kumimoji="1" lang="ja-JP" altLang="en-US" sz="2177" b="1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DF43CE-0DD4-F0F4-BAE6-35D3FDDD818C}"/>
              </a:ext>
            </a:extLst>
          </p:cNvPr>
          <p:cNvSpPr txBox="1"/>
          <p:nvPr/>
        </p:nvSpPr>
        <p:spPr>
          <a:xfrm>
            <a:off x="995929" y="1061349"/>
            <a:ext cx="7064755" cy="120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雨水の侵入を防ぐ為、天端目地部に目地コーキングにてシール処理を行う。</a:t>
            </a:r>
          </a:p>
          <a:p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ＦＲＰ本体の露出ガラス繊維（ガラスクロス）を強固に封じ込める為、</a:t>
            </a:r>
          </a:p>
          <a:p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天端４回、側面・底面・架台・付属部３回のタンクステンコート塗装を実施する。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E8BB798-E7B6-0DD3-7E25-1BAF8B00070D}"/>
              </a:ext>
            </a:extLst>
          </p:cNvPr>
          <p:cNvGrpSpPr/>
          <p:nvPr/>
        </p:nvGrpSpPr>
        <p:grpSpPr>
          <a:xfrm>
            <a:off x="742664" y="2388861"/>
            <a:ext cx="8420676" cy="3816435"/>
            <a:chOff x="649513" y="2633275"/>
            <a:chExt cx="7739222" cy="3266903"/>
          </a:xfrm>
        </p:grpSpPr>
        <p:pic>
          <p:nvPicPr>
            <p:cNvPr id="8" name="図 7" descr="歩道でスケートボードをする男性&#10;&#10;中程度の精度で自動的に生成された説明">
              <a:extLst>
                <a:ext uri="{FF2B5EF4-FFF2-40B4-BE49-F238E27FC236}">
                  <a16:creationId xmlns:a16="http://schemas.microsoft.com/office/drawing/2014/main" id="{E6EFE010-71EB-6CB8-D0A1-E8DD3E153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13" y="2633275"/>
              <a:ext cx="3811385" cy="3266902"/>
            </a:xfrm>
            <a:prstGeom prst="rect">
              <a:avLst/>
            </a:prstGeom>
          </p:spPr>
        </p:pic>
        <p:pic>
          <p:nvPicPr>
            <p:cNvPr id="10" name="図 9" descr="男, 若い, 少年, 板 が含まれている画像&#10;&#10;自動的に生成された説明">
              <a:extLst>
                <a:ext uri="{FF2B5EF4-FFF2-40B4-BE49-F238E27FC236}">
                  <a16:creationId xmlns:a16="http://schemas.microsoft.com/office/drawing/2014/main" id="{0C54A357-7202-B329-B19A-C68BDE9D6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131" y="2633276"/>
              <a:ext cx="3790604" cy="3266902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316383-EB4B-446D-0C98-95BB0054847B}"/>
              </a:ext>
            </a:extLst>
          </p:cNvPr>
          <p:cNvSpPr txBox="1"/>
          <p:nvPr/>
        </p:nvSpPr>
        <p:spPr>
          <a:xfrm>
            <a:off x="167446" y="6496543"/>
            <a:ext cx="463728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2899E3-47F5-C38D-768B-27FFE52F9DE0}"/>
              </a:ext>
            </a:extLst>
          </p:cNvPr>
          <p:cNvSpPr txBox="1"/>
          <p:nvPr/>
        </p:nvSpPr>
        <p:spPr>
          <a:xfrm>
            <a:off x="1255757" y="6341173"/>
            <a:ext cx="3252815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水槽天端のガラスクロス封込処理）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5AC437-5D3C-DA40-9207-ED77D64D529C}"/>
              </a:ext>
            </a:extLst>
          </p:cNvPr>
          <p:cNvSpPr txBox="1"/>
          <p:nvPr/>
        </p:nvSpPr>
        <p:spPr>
          <a:xfrm>
            <a:off x="5612160" y="6341173"/>
            <a:ext cx="3271191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（水槽天端の目地コーキング）　</a:t>
            </a:r>
          </a:p>
        </p:txBody>
      </p:sp>
    </p:spTree>
    <p:extLst>
      <p:ext uri="{BB962C8B-B14F-4D97-AF65-F5344CB8AC3E}">
        <p14:creationId xmlns:p14="http://schemas.microsoft.com/office/powerpoint/2010/main" val="329104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A7FE61-0DDF-A481-89E4-103DB75C3660}"/>
              </a:ext>
            </a:extLst>
          </p:cNvPr>
          <p:cNvSpPr txBox="1"/>
          <p:nvPr/>
        </p:nvSpPr>
        <p:spPr>
          <a:xfrm>
            <a:off x="167446" y="6496543"/>
            <a:ext cx="463728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FBADA7-98C2-88BF-0CF9-357100825BE0}"/>
              </a:ext>
            </a:extLst>
          </p:cNvPr>
          <p:cNvSpPr txBox="1"/>
          <p:nvPr/>
        </p:nvSpPr>
        <p:spPr>
          <a:xfrm>
            <a:off x="1177376" y="512889"/>
            <a:ext cx="5461245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（５）</a:t>
            </a: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885922-5EC6-C95F-472F-AFFB2D54094C}"/>
              </a:ext>
            </a:extLst>
          </p:cNvPr>
          <p:cNvSpPr txBox="1"/>
          <p:nvPr/>
        </p:nvSpPr>
        <p:spPr>
          <a:xfrm>
            <a:off x="995930" y="1061346"/>
            <a:ext cx="6506909" cy="538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外観検査は目視によりタンク外面に塗りむら、亀裂が無いことを確認</a:t>
            </a:r>
            <a:r>
              <a:rPr kumimoji="1" lang="ja-JP" altLang="en-US" sz="1452">
                <a:latin typeface="ＭＳ 明朝" panose="02020609040205080304" pitchFamily="17" charset="-128"/>
                <a:ea typeface="ＭＳ 明朝" panose="02020609040205080304" pitchFamily="17" charset="-128"/>
              </a:rPr>
              <a:t>する。</a:t>
            </a:r>
            <a:endParaRPr kumimoji="1" lang="en-US" altLang="ja-JP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1450" dirty="0"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※</a:t>
            </a:r>
            <a:r>
              <a:rPr lang="ja-JP" altLang="en-US" sz="1450"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施工後に黄変することがありますが、母材の保護に影響はありません。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53D7CE6-5381-BE58-6055-33663C053C1C}"/>
              </a:ext>
            </a:extLst>
          </p:cNvPr>
          <p:cNvGrpSpPr/>
          <p:nvPr/>
        </p:nvGrpSpPr>
        <p:grpSpPr>
          <a:xfrm>
            <a:off x="794086" y="2408519"/>
            <a:ext cx="8317831" cy="3344305"/>
            <a:chOff x="-472632" y="2227435"/>
            <a:chExt cx="7722153" cy="3104804"/>
          </a:xfrm>
        </p:grpSpPr>
        <p:pic>
          <p:nvPicPr>
            <p:cNvPr id="7" name="図 6" descr="屋外, トラック, 座る, 大きい が含まれている画像&#10;&#10;自動的に生成された説明">
              <a:extLst>
                <a:ext uri="{FF2B5EF4-FFF2-40B4-BE49-F238E27FC236}">
                  <a16:creationId xmlns:a16="http://schemas.microsoft.com/office/drawing/2014/main" id="{B81D5E56-F38C-8E79-B323-2CCA425C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292" y="2227435"/>
              <a:ext cx="3807229" cy="3104804"/>
            </a:xfrm>
            <a:prstGeom prst="rect">
              <a:avLst/>
            </a:prstGeom>
          </p:spPr>
        </p:pic>
        <p:pic>
          <p:nvPicPr>
            <p:cNvPr id="9" name="図 8" descr="建物, 座る, テーブル, 大きい が含まれている画像&#10;&#10;自動的に生成された説明">
              <a:extLst>
                <a:ext uri="{FF2B5EF4-FFF2-40B4-BE49-F238E27FC236}">
                  <a16:creationId xmlns:a16="http://schemas.microsoft.com/office/drawing/2014/main" id="{E30024D1-4E41-969F-8264-06454A81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632" y="2233670"/>
              <a:ext cx="3790604" cy="3092335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DDF049-9A89-632E-9980-17915BBD2E3F}"/>
              </a:ext>
            </a:extLst>
          </p:cNvPr>
          <p:cNvSpPr txBox="1"/>
          <p:nvPr/>
        </p:nvSpPr>
        <p:spPr>
          <a:xfrm>
            <a:off x="2510910" y="6341173"/>
            <a:ext cx="742512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施工前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027A8A-B99C-6B4E-9C0D-4749F4A007D5}"/>
              </a:ext>
            </a:extLst>
          </p:cNvPr>
          <p:cNvSpPr txBox="1"/>
          <p:nvPr/>
        </p:nvSpPr>
        <p:spPr>
          <a:xfrm>
            <a:off x="6906856" y="6341173"/>
            <a:ext cx="742512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施工後</a:t>
            </a:r>
          </a:p>
        </p:txBody>
      </p:sp>
    </p:spTree>
    <p:extLst>
      <p:ext uri="{BB962C8B-B14F-4D97-AF65-F5344CB8AC3E}">
        <p14:creationId xmlns:p14="http://schemas.microsoft.com/office/powerpoint/2010/main" val="414554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B3EDC2-559A-BADB-DA29-1943A976AE5D}"/>
              </a:ext>
            </a:extLst>
          </p:cNvPr>
          <p:cNvSpPr txBox="1"/>
          <p:nvPr/>
        </p:nvSpPr>
        <p:spPr>
          <a:xfrm>
            <a:off x="167446" y="6496543"/>
            <a:ext cx="463728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1CD487-7B38-718C-186B-486B29C5F7A2}"/>
              </a:ext>
            </a:extLst>
          </p:cNvPr>
          <p:cNvSpPr txBox="1"/>
          <p:nvPr/>
        </p:nvSpPr>
        <p:spPr>
          <a:xfrm>
            <a:off x="790262" y="136837"/>
            <a:ext cx="7834535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４．価格比較（この比較表はあくまでも一例となります）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F2C5DF-7484-A804-F31B-81E604F6E3E9}"/>
              </a:ext>
            </a:extLst>
          </p:cNvPr>
          <p:cNvSpPr txBox="1"/>
          <p:nvPr/>
        </p:nvSpPr>
        <p:spPr>
          <a:xfrm>
            <a:off x="726600" y="651969"/>
            <a:ext cx="7994496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例：ＦＲＰ高架水槽／容量３３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７５ｔ（３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０ｍ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４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５ｍ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５ｍ）／１基／５階屋上設置</a:t>
            </a:r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5ED5264C-48E2-20E1-030D-A184D2A1C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60353"/>
              </p:ext>
            </p:extLst>
          </p:nvPr>
        </p:nvGraphicFramePr>
        <p:xfrm>
          <a:off x="380804" y="1273575"/>
          <a:ext cx="9144394" cy="249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513">
                  <a:extLst>
                    <a:ext uri="{9D8B030D-6E8A-4147-A177-3AD203B41FA5}">
                      <a16:colId xmlns:a16="http://schemas.microsoft.com/office/drawing/2014/main" val="2690940963"/>
                    </a:ext>
                  </a:extLst>
                </a:gridCol>
                <a:gridCol w="653171">
                  <a:extLst>
                    <a:ext uri="{9D8B030D-6E8A-4147-A177-3AD203B41FA5}">
                      <a16:colId xmlns:a16="http://schemas.microsoft.com/office/drawing/2014/main" val="1378970195"/>
                    </a:ext>
                  </a:extLst>
                </a:gridCol>
                <a:gridCol w="1959513">
                  <a:extLst>
                    <a:ext uri="{9D8B030D-6E8A-4147-A177-3AD203B41FA5}">
                      <a16:colId xmlns:a16="http://schemas.microsoft.com/office/drawing/2014/main" val="2468260981"/>
                    </a:ext>
                  </a:extLst>
                </a:gridCol>
                <a:gridCol w="1959513">
                  <a:extLst>
                    <a:ext uri="{9D8B030D-6E8A-4147-A177-3AD203B41FA5}">
                      <a16:colId xmlns:a16="http://schemas.microsoft.com/office/drawing/2014/main" val="1508264578"/>
                    </a:ext>
                  </a:extLst>
                </a:gridCol>
                <a:gridCol w="653171">
                  <a:extLst>
                    <a:ext uri="{9D8B030D-6E8A-4147-A177-3AD203B41FA5}">
                      <a16:colId xmlns:a16="http://schemas.microsoft.com/office/drawing/2014/main" val="2604470826"/>
                    </a:ext>
                  </a:extLst>
                </a:gridCol>
                <a:gridCol w="1959513">
                  <a:extLst>
                    <a:ext uri="{9D8B030D-6E8A-4147-A177-3AD203B41FA5}">
                      <a16:colId xmlns:a16="http://schemas.microsoft.com/office/drawing/2014/main" val="1517654200"/>
                    </a:ext>
                  </a:extLst>
                </a:gridCol>
              </a:tblGrid>
              <a:tr h="40940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zh-TW" altLang="en-US" sz="1300" b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件名：ＦＲＰ高架水槽交換工事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件名：タンクステンコート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再生工事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120783"/>
                  </a:ext>
                </a:extLst>
              </a:tr>
              <a:tr h="37424"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07929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内容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数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価格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内容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数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価格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997412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（１）水槽費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１基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8,350,000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（１）材料費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4,770,000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96745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（２）組立費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4,500,000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（２）施工技術管理費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1,080,000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94321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（３）平架台費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１基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1,800,000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（３）その他諸掛経費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30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　</a:t>
                      </a:r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750,000	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754981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合計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¥14,650,000</a:t>
                      </a:r>
                      <a:endParaRPr kumimoji="1" lang="ja-JP" altLang="en-US" sz="13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合計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¥6,600,000</a:t>
                      </a:r>
                      <a:endParaRPr kumimoji="1" lang="ja-JP" altLang="en-US" sz="13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17482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7C2782-EFE0-F64F-7ABA-368AB175FE17}"/>
              </a:ext>
            </a:extLst>
          </p:cNvPr>
          <p:cNvSpPr txBox="1"/>
          <p:nvPr/>
        </p:nvSpPr>
        <p:spPr>
          <a:xfrm>
            <a:off x="490764" y="4154416"/>
            <a:ext cx="440377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備考　１．材料は現場渡しとし、材料等の搬入及び持ち帰り費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吊り上げ費は含まれておりません。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２．高所等の危険場所での組立作業の際の足場安全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保護費用は含まれておりません。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３．仮設タンク費、基礎工事費は含まれておりません。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502B81-37CF-EB32-AECF-CD842DFF9601}"/>
              </a:ext>
            </a:extLst>
          </p:cNvPr>
          <p:cNvSpPr txBox="1"/>
          <p:nvPr/>
        </p:nvSpPr>
        <p:spPr>
          <a:xfrm>
            <a:off x="4953722" y="4154419"/>
            <a:ext cx="4403770" cy="81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（１）脱脂用溶剤・変性シリコーン・Ｐシンナー・表示シール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タンクステンコート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（２）下地調整・下地脱脂・タンクステンコート３回塗布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（天端４回塗布）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2F9D3E-92E2-954F-6C36-B448E32B1BCF}"/>
              </a:ext>
            </a:extLst>
          </p:cNvPr>
          <p:cNvSpPr txBox="1"/>
          <p:nvPr/>
        </p:nvSpPr>
        <p:spPr>
          <a:xfrm>
            <a:off x="368281" y="6205193"/>
            <a:ext cx="4177747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*メーカー推奨交換</a:t>
            </a:r>
            <a:r>
              <a:rPr kumimoji="1" lang="ja-JP" altLang="en-US" sz="1180">
                <a:latin typeface="ＭＳ 明朝" panose="02020609040205080304" pitchFamily="17" charset="-128"/>
                <a:ea typeface="ＭＳ 明朝" panose="02020609040205080304" pitchFamily="17" charset="-128"/>
              </a:rPr>
              <a:t>年数は</a:t>
            </a:r>
            <a:r>
              <a:rPr kumimoji="1" lang="ja-JP" altLang="en-US" sz="118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１５年</a:t>
            </a:r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を目安としております。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5683D6-07CA-7D1D-EA1F-55F99413A38D}"/>
              </a:ext>
            </a:extLst>
          </p:cNvPr>
          <p:cNvSpPr txBox="1"/>
          <p:nvPr/>
        </p:nvSpPr>
        <p:spPr>
          <a:xfrm>
            <a:off x="4953723" y="6205193"/>
            <a:ext cx="4328429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*実績年数として</a:t>
            </a:r>
            <a:r>
              <a:rPr kumimoji="1" lang="ja-JP" altLang="en-US" sz="118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３５年間</a:t>
            </a:r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そのまま使用して頂いております。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403517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34FEF3-FBA4-CB01-C5BA-7E33932BAF2A}"/>
              </a:ext>
            </a:extLst>
          </p:cNvPr>
          <p:cNvSpPr txBox="1"/>
          <p:nvPr/>
        </p:nvSpPr>
        <p:spPr>
          <a:xfrm>
            <a:off x="726602" y="651969"/>
            <a:ext cx="725070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例：ＦＲＰ受水槽／容量９０ｔ（４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０ｍ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９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０ｍ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５ｍ）／１基／</a:t>
            </a:r>
            <a:r>
              <a:rPr kumimoji="1" lang="en-US" altLang="zh-TW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階</a:t>
            </a:r>
            <a:r>
              <a:rPr kumimoji="1" lang="ja-JP" altLang="en-US" sz="1452">
                <a:latin typeface="ＭＳ 明朝" panose="02020609040205080304" pitchFamily="17" charset="-128"/>
                <a:ea typeface="ＭＳ 明朝" panose="02020609040205080304" pitchFamily="17" charset="-128"/>
              </a:rPr>
              <a:t>屋外</a:t>
            </a:r>
            <a:r>
              <a:rPr kumimoji="1" lang="zh-TW" altLang="en-US" sz="1452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設置</a:t>
            </a:r>
            <a:endParaRPr kumimoji="1" lang="ja-JP" altLang="en-US" sz="1452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7E132432-EEFB-CDCB-4E2A-734E94709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28807"/>
              </p:ext>
            </p:extLst>
          </p:nvPr>
        </p:nvGraphicFramePr>
        <p:xfrm>
          <a:off x="380804" y="1273575"/>
          <a:ext cx="9144394" cy="249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513">
                  <a:extLst>
                    <a:ext uri="{9D8B030D-6E8A-4147-A177-3AD203B41FA5}">
                      <a16:colId xmlns:a16="http://schemas.microsoft.com/office/drawing/2014/main" val="2690940963"/>
                    </a:ext>
                  </a:extLst>
                </a:gridCol>
                <a:gridCol w="653171">
                  <a:extLst>
                    <a:ext uri="{9D8B030D-6E8A-4147-A177-3AD203B41FA5}">
                      <a16:colId xmlns:a16="http://schemas.microsoft.com/office/drawing/2014/main" val="1378970195"/>
                    </a:ext>
                  </a:extLst>
                </a:gridCol>
                <a:gridCol w="1959513">
                  <a:extLst>
                    <a:ext uri="{9D8B030D-6E8A-4147-A177-3AD203B41FA5}">
                      <a16:colId xmlns:a16="http://schemas.microsoft.com/office/drawing/2014/main" val="2468260981"/>
                    </a:ext>
                  </a:extLst>
                </a:gridCol>
                <a:gridCol w="1959513">
                  <a:extLst>
                    <a:ext uri="{9D8B030D-6E8A-4147-A177-3AD203B41FA5}">
                      <a16:colId xmlns:a16="http://schemas.microsoft.com/office/drawing/2014/main" val="1508264578"/>
                    </a:ext>
                  </a:extLst>
                </a:gridCol>
                <a:gridCol w="653171">
                  <a:extLst>
                    <a:ext uri="{9D8B030D-6E8A-4147-A177-3AD203B41FA5}">
                      <a16:colId xmlns:a16="http://schemas.microsoft.com/office/drawing/2014/main" val="2604470826"/>
                    </a:ext>
                  </a:extLst>
                </a:gridCol>
                <a:gridCol w="1959513">
                  <a:extLst>
                    <a:ext uri="{9D8B030D-6E8A-4147-A177-3AD203B41FA5}">
                      <a16:colId xmlns:a16="http://schemas.microsoft.com/office/drawing/2014/main" val="1517654200"/>
                    </a:ext>
                  </a:extLst>
                </a:gridCol>
              </a:tblGrid>
              <a:tr h="40940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zh-TW" altLang="en-US" sz="1300" b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件名：ＦＲＰ</a:t>
                      </a:r>
                      <a:r>
                        <a:rPr kumimoji="1" lang="ja-JP" altLang="en-US" sz="1300" b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受水槽</a:t>
                      </a:r>
                      <a:r>
                        <a:rPr kumimoji="1" lang="zh-TW" altLang="en-US" sz="1300" b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交換工事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件名：タンクステンコート再生工事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120783"/>
                  </a:ext>
                </a:extLst>
              </a:tr>
              <a:tr h="37424"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07929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内容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数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価格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内容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数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価格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997412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（１）水槽費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１基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18,000,000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（１）材料費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8,200,000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96745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（２）組立費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5,000,000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（２）施工技術管理費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2,600,000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94321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r>
                        <a:rPr kumimoji="1" lang="zh-TW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（３）平架台費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１基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3,400,000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（３）その他諸掛経費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１式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1,200,000</a:t>
                      </a:r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754981"/>
                  </a:ext>
                </a:extLst>
              </a:tr>
              <a:tr h="409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合計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¥26,400,000</a:t>
                      </a:r>
                      <a:endParaRPr kumimoji="1" lang="ja-JP" altLang="en-US" sz="13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合計</a:t>
                      </a: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¥12,,000,000</a:t>
                      </a:r>
                      <a:endParaRPr kumimoji="1" lang="ja-JP" altLang="en-US" sz="13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82953" marR="82953" marT="41477" marB="414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17482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06A8A5-658A-D553-9513-9B00649167A0}"/>
              </a:ext>
            </a:extLst>
          </p:cNvPr>
          <p:cNvSpPr txBox="1"/>
          <p:nvPr/>
        </p:nvSpPr>
        <p:spPr>
          <a:xfrm>
            <a:off x="490764" y="4154416"/>
            <a:ext cx="440377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備考　１．材料は現場渡しとし、材料等の搬入及び持ち帰り費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吊り上げ費は含まれておりません。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２．高所等の危険場所での組立作業の際の足場安全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保護費用は含まれておりません。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３．仮設タンク費、基礎工事費は含まれておりません。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14369F-5FB3-7032-591D-D503A99666D1}"/>
              </a:ext>
            </a:extLst>
          </p:cNvPr>
          <p:cNvSpPr txBox="1"/>
          <p:nvPr/>
        </p:nvSpPr>
        <p:spPr>
          <a:xfrm>
            <a:off x="4953722" y="4154419"/>
            <a:ext cx="4403770" cy="81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（１）脱脂用溶剤・変性シリコーン・Ｐシンナー・表示シール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タンクステンコート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（２）下地調整・下地脱脂・タンクステンコート３回塗布</a:t>
            </a:r>
          </a:p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（天端４回塗布）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4608F4-E2CD-BB08-6A67-74E3083744EC}"/>
              </a:ext>
            </a:extLst>
          </p:cNvPr>
          <p:cNvSpPr txBox="1"/>
          <p:nvPr/>
        </p:nvSpPr>
        <p:spPr>
          <a:xfrm>
            <a:off x="4953721" y="5110677"/>
            <a:ext cx="3650358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*総面積：ＦＲＰ部１８０㎡</a:t>
            </a:r>
            <a:r>
              <a:rPr kumimoji="1" lang="en-US" altLang="zh-TW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+</a:t>
            </a:r>
            <a:r>
              <a:rPr kumimoji="1" lang="zh-TW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架台６０㎡＝２４０㎡</a:t>
            </a:r>
            <a:endParaRPr kumimoji="1" lang="ja-JP" altLang="en-US" sz="118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3F050-36E8-223A-6851-1F8029EA74D9}"/>
              </a:ext>
            </a:extLst>
          </p:cNvPr>
          <p:cNvSpPr txBox="1"/>
          <p:nvPr/>
        </p:nvSpPr>
        <p:spPr>
          <a:xfrm>
            <a:off x="368281" y="6205193"/>
            <a:ext cx="4177747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*メーカー推奨交換</a:t>
            </a:r>
            <a:r>
              <a:rPr kumimoji="1" lang="ja-JP" altLang="en-US" sz="1180">
                <a:latin typeface="ＭＳ 明朝" panose="02020609040205080304" pitchFamily="17" charset="-128"/>
                <a:ea typeface="ＭＳ 明朝" panose="02020609040205080304" pitchFamily="17" charset="-128"/>
              </a:rPr>
              <a:t>年数は</a:t>
            </a:r>
            <a:r>
              <a:rPr kumimoji="1" lang="ja-JP" altLang="en-US" sz="118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１５年</a:t>
            </a:r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を目安としております。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F4DD5F-C140-3802-0646-1875B043CDAA}"/>
              </a:ext>
            </a:extLst>
          </p:cNvPr>
          <p:cNvSpPr txBox="1"/>
          <p:nvPr/>
        </p:nvSpPr>
        <p:spPr>
          <a:xfrm>
            <a:off x="4953723" y="6205193"/>
            <a:ext cx="4328429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*実績年数として</a:t>
            </a:r>
            <a:r>
              <a:rPr kumimoji="1" lang="ja-JP" altLang="en-US" sz="118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３５年間</a:t>
            </a:r>
            <a:r>
              <a:rPr kumimoji="1" lang="ja-JP" altLang="en-US" sz="118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そのまま使用して頂いております。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C88FE4-BF07-CCF0-8E99-D5B6FF8E8043}"/>
              </a:ext>
            </a:extLst>
          </p:cNvPr>
          <p:cNvSpPr txBox="1"/>
          <p:nvPr/>
        </p:nvSpPr>
        <p:spPr>
          <a:xfrm>
            <a:off x="167446" y="6496543"/>
            <a:ext cx="463728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3121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B89ED6-721A-7710-DE4D-EDA85A9ACC16}"/>
              </a:ext>
            </a:extLst>
          </p:cNvPr>
          <p:cNvSpPr txBox="1"/>
          <p:nvPr/>
        </p:nvSpPr>
        <p:spPr>
          <a:xfrm>
            <a:off x="1143788" y="1285886"/>
            <a:ext cx="4919810" cy="32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１</a:t>
            </a:r>
            <a:r>
              <a:rPr kumimoji="1" lang="ja-JP" altLang="en-US" sz="2177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．　　 はじめに</a:t>
            </a: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（ご挨拶）</a:t>
            </a:r>
          </a:p>
          <a:p>
            <a:pPr>
              <a:spcBef>
                <a:spcPts val="1814"/>
              </a:spcBef>
            </a:pP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２．　　 目的</a:t>
            </a:r>
          </a:p>
          <a:p>
            <a:pPr>
              <a:spcBef>
                <a:spcPts val="1814"/>
              </a:spcBef>
            </a:pP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３．　　 メリット</a:t>
            </a:r>
          </a:p>
          <a:p>
            <a:pPr>
              <a:spcBef>
                <a:spcPts val="1814"/>
              </a:spcBef>
            </a:pP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４．　　 商標登録証</a:t>
            </a:r>
          </a:p>
          <a:p>
            <a:pPr>
              <a:spcBef>
                <a:spcPts val="1814"/>
              </a:spcBef>
            </a:pP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５．　　 施工方法</a:t>
            </a:r>
          </a:p>
          <a:p>
            <a:pPr>
              <a:spcBef>
                <a:spcPts val="1814"/>
              </a:spcBef>
            </a:pPr>
            <a:r>
              <a:rPr kumimoji="1" lang="ja-JP" altLang="en-US" sz="2177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６．　　 価格比較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F5EA77-F4F9-F0C1-399F-C5BF6090B339}"/>
              </a:ext>
            </a:extLst>
          </p:cNvPr>
          <p:cNvSpPr txBox="1"/>
          <p:nvPr/>
        </p:nvSpPr>
        <p:spPr>
          <a:xfrm>
            <a:off x="7140961" y="1285886"/>
            <a:ext cx="1423508" cy="324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１</a:t>
            </a:r>
            <a:endParaRPr kumimoji="1" lang="en-US" altLang="ja-JP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spcBef>
                <a:spcPts val="2268"/>
              </a:spcBef>
            </a:pP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</a:p>
          <a:p>
            <a:pPr algn="ctr">
              <a:spcBef>
                <a:spcPts val="2268"/>
              </a:spcBef>
            </a:pP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</a:p>
          <a:p>
            <a:pPr algn="ctr">
              <a:spcBef>
                <a:spcPts val="2268"/>
              </a:spcBef>
            </a:pP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</a:p>
          <a:p>
            <a:pPr algn="ctr">
              <a:spcBef>
                <a:spcPts val="2268"/>
              </a:spcBef>
            </a:pP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</a:t>
            </a:r>
          </a:p>
          <a:p>
            <a:pPr algn="ctr">
              <a:spcBef>
                <a:spcPts val="2268"/>
              </a:spcBef>
            </a:pP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kumimoji="1" lang="en-US" altLang="ja-JP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13</a:t>
            </a:r>
            <a:endParaRPr kumimoji="1" lang="ja-JP" altLang="en-US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0F0540-7900-F012-9502-D4D279FE9457}"/>
              </a:ext>
            </a:extLst>
          </p:cNvPr>
          <p:cNvSpPr txBox="1"/>
          <p:nvPr/>
        </p:nvSpPr>
        <p:spPr>
          <a:xfrm>
            <a:off x="8056514" y="1285886"/>
            <a:ext cx="1423508" cy="324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  <a:endParaRPr kumimoji="1" lang="en-US" altLang="ja-JP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  <a:endParaRPr kumimoji="1" lang="en-US" altLang="ja-JP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  <a:endParaRPr kumimoji="1" lang="en-US" altLang="ja-JP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  <a:endParaRPr kumimoji="1" lang="en-US" altLang="ja-JP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  <a:endParaRPr kumimoji="1" lang="en-US" altLang="ja-JP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>
              <a:spcBef>
                <a:spcPts val="2268"/>
              </a:spcBef>
            </a:pP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465091-E65D-F29F-DBD8-3AC9CC29888D}"/>
              </a:ext>
            </a:extLst>
          </p:cNvPr>
          <p:cNvSpPr txBox="1"/>
          <p:nvPr/>
        </p:nvSpPr>
        <p:spPr>
          <a:xfrm>
            <a:off x="4530045" y="542385"/>
            <a:ext cx="1170111" cy="45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14"/>
              </a:spcBef>
            </a:pPr>
            <a:r>
              <a:rPr kumimoji="1" lang="ja-JP" altLang="en-US" sz="236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97875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55A810-5DD0-8BC4-307A-155589B4158E}"/>
              </a:ext>
            </a:extLst>
          </p:cNvPr>
          <p:cNvSpPr txBox="1"/>
          <p:nvPr/>
        </p:nvSpPr>
        <p:spPr>
          <a:xfrm>
            <a:off x="744944" y="136837"/>
            <a:ext cx="219103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１．はじめに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90194D-0FB9-3BFC-FAD1-FDF48F6AEB39}"/>
              </a:ext>
            </a:extLst>
          </p:cNvPr>
          <p:cNvSpPr txBox="1"/>
          <p:nvPr/>
        </p:nvSpPr>
        <p:spPr>
          <a:xfrm>
            <a:off x="744944" y="1717949"/>
            <a:ext cx="7327951" cy="316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貴社におかれましては、益々ご清栄のこととお慶び申し上げます。</a:t>
            </a:r>
          </a:p>
          <a:p>
            <a:r>
              <a:rPr kumimoji="1" lang="ja-JP" altLang="en-US" sz="1814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この</a:t>
            </a:r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度は「ＦＲＰ貯水槽タンクステンコート再生工事」</a:t>
            </a:r>
          </a:p>
          <a:p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ご提案の機会を頂き、厚く御礼申し上げます。</a:t>
            </a:r>
          </a:p>
          <a:p>
            <a:endParaRPr kumimoji="1" lang="ja-JP" altLang="en-US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来年度などのご予算でタンクステンコート再生工事を行えます様、</a:t>
            </a:r>
          </a:p>
          <a:p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営繕計画の参考資料として、ご提出させて頂きます。</a:t>
            </a:r>
          </a:p>
          <a:p>
            <a:endParaRPr kumimoji="1" lang="ja-JP" altLang="en-US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sz="1814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今後の課題として、弊社の提案内容をご検討頂き、</a:t>
            </a:r>
          </a:p>
          <a:p>
            <a:r>
              <a:rPr kumimoji="1" lang="ja-JP" altLang="en-US" sz="1814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ご採用を賜ります様、宜しくお願い申し上げます。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AB132A-D696-3DA6-5BBA-2C2E8F97377A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34138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686D7D-4BDE-2D86-FA16-AE47DC170F52}"/>
              </a:ext>
            </a:extLst>
          </p:cNvPr>
          <p:cNvSpPr txBox="1"/>
          <p:nvPr/>
        </p:nvSpPr>
        <p:spPr>
          <a:xfrm>
            <a:off x="738800" y="136837"/>
            <a:ext cx="413888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２．</a:t>
            </a: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タンクステンコートの目的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D554B4-30B8-8E89-D413-D3D84207B31A}"/>
              </a:ext>
            </a:extLst>
          </p:cNvPr>
          <p:cNvSpPr txBox="1"/>
          <p:nvPr/>
        </p:nvSpPr>
        <p:spPr>
          <a:xfrm>
            <a:off x="769523" y="818395"/>
            <a:ext cx="9281951" cy="514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ＦＲＰ（強化プラスチック）とは主に不飽和ポリエステルとガラス繊維の複合材で、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成形しやすく、強い素材である反面、紫外線等により</a:t>
            </a:r>
            <a:r>
              <a:rPr kumimoji="1" lang="ja-JP" altLang="en-US" sz="1452" spc="272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加水分解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を起こし劣化する。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年ほど経過すると黒く汚れ、ＦＲＰ貯水槽を設置している建造物の景観を損ないます。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・強化材として使用されているガラス繊維が露出し、飛散することがあります。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・光を透過する性質がある為、太陽光により水槽内の水質が劣化し、光合成によって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藻や雑菌が繁殖する危険性があります。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・焼却処分出来ない素材の為、産業廃棄物処理法に適用され、ゴミ問題・環境問題に波及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しています。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今まで止めることの出来なかった加水分解を止めることで、</a:t>
            </a:r>
            <a:r>
              <a:rPr kumimoji="1" lang="ja-JP" altLang="en-US" sz="1452" spc="272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ＦＲＰの劣化を防止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し、これらの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問題を全て解決し、ＦＲＰ貯水槽の再生を実現する特殊塗料が「タンクステンコート」です。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既存のＦＲＰ貯水槽に被膜塗装をご採用して頂くだけで全く新しい水槽に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生まれ変わります。</a:t>
            </a: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耐用年数を延長することにより産業廃棄物の発生を抑え、環境に優しい２１世紀型の工法です。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9C6B8C-C157-F73D-FF5D-77EDCFEE671F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endParaRPr kumimoji="1" lang="ja-JP" altLang="en-US" sz="1180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3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2FD92D-2B31-4582-0458-7F665AC873B5}"/>
              </a:ext>
            </a:extLst>
          </p:cNvPr>
          <p:cNvSpPr txBox="1"/>
          <p:nvPr/>
        </p:nvSpPr>
        <p:spPr>
          <a:xfrm>
            <a:off x="790263" y="136837"/>
            <a:ext cx="413888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３．</a:t>
            </a: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メリット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87D5A9-68B2-4058-CB1C-9E88576493C4}"/>
              </a:ext>
            </a:extLst>
          </p:cNvPr>
          <p:cNvSpPr txBox="1"/>
          <p:nvPr/>
        </p:nvSpPr>
        <p:spPr>
          <a:xfrm>
            <a:off x="517683" y="775386"/>
            <a:ext cx="9281953" cy="511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優れた密着性　　　　　　　　　　　　　　　　　　　　　　　　　　　　　　　　　　　　　　　　　　　　　　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樹脂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及び金属部への密着が強く、曲げによるひび割れが発生しない為、抜群の強度が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あります。また、目荒らしやプライマーといった</a:t>
            </a:r>
            <a:r>
              <a:rPr kumimoji="1" lang="ja-JP" altLang="en-US" sz="1452" spc="272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下地処理を必要としない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為、母材を傷める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ことなく表面劣化したＦＲＰから露出、飛散するガラス繊維を優れた密着力と被膜の形成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により封じ込め、表面を強化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します。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優れた遮光性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全光線透過率０％の為、藻の発生及び雑菌の発生を防ぎます。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これにより、貯水槽内の水質を保全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します。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優れた対候性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ステンレスピグメント（ＳＵＳ３１６Ｌ）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の被膜を形成し、太陽光・酸・アルカリ・塩害等から水槽を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守り、大幅に寿命を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延ばします。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優れた防錆力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耐食性に優れた</a:t>
            </a:r>
            <a:r>
              <a:rPr kumimoji="1" lang="ja-JP" altLang="en-US" sz="1452" spc="272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ステンレスピグメント（ＳＵＳ３１６Ｌ）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の被膜を形成する為、金属部分のサビ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発生を防ぎます。それにより、架台・鉄枠部の寿命を大幅に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延ばします。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優れた適応性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受水槽・高置水槽・クーリングタワー・キュービクル・船舶等あらゆるオレフィン系樹脂成形品、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及び様々な金属（鉄・亜鉛メッキ・アルミ・ステンレス等）への塗装が可能です。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95F8B2-8488-17C5-F46F-EE28E2B4F4CF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endParaRPr kumimoji="1" lang="ja-JP" altLang="en-US" sz="1180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04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F0ACF6-6C9A-F75C-EDCE-0F56BB6C2589}"/>
              </a:ext>
            </a:extLst>
          </p:cNvPr>
          <p:cNvSpPr txBox="1"/>
          <p:nvPr/>
        </p:nvSpPr>
        <p:spPr>
          <a:xfrm>
            <a:off x="505581" y="522628"/>
            <a:ext cx="8876563" cy="622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 startAt="6"/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優れた経済性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タンクを新規に更新するのと比較し、コストを大幅に抑えられます。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更新の場合はタンク本体の費用の他に、産廃費用・仮設タンク費用・クレーン費用等の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付帯費用がかかりますが、タンクステンコートは塗装にかかる費用のみで済みます。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 startAt="6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優れた環境性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タンクの寿命を延ばすことで、産業廃棄物の発生を抑えます。	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現在、ＦＲＰ廃棄に関しては深刻な環境問題となって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おります。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 startAt="6"/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簡単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・迅速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な施工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外側から塗装するだけなので、施工時間が短くて済みます。	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また、生活中の水の供給を止めることなく施工出来ます。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仮設タンクの設置も不要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です。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⑨</a:t>
            </a:r>
            <a: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美しい外観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シルバーグレー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基調のステンレス被膜で、汚れた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タンクが美しく生まれ変わります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親水性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と導電性をたもつ為、汚れや苔が付着しにくく、外面の清掃を必要としません。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	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kumimoji="1" lang="en-US" altLang="ja-JP" sz="1450" spc="272" dirty="0">
                <a:latin typeface="MS Mincho" panose="02020609040205080304" pitchFamily="49" charset="-128"/>
                <a:ea typeface="MS Mincho" panose="02020609040205080304" pitchFamily="49" charset="-128"/>
              </a:rPr>
              <a:t>※</a:t>
            </a:r>
            <a:r>
              <a:rPr lang="ja-JP" altLang="en-US" sz="1450"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施工後に黄変することがありますが、母材の保護に影響はありません。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  <a:spcBef>
                <a:spcPts val="2177"/>
              </a:spcBef>
            </a:pP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⑩</a:t>
            </a:r>
            <a: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施工保証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施工上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の欠陥により剥離が生じた場合、</a:t>
            </a:r>
            <a:r>
              <a:rPr kumimoji="1" lang="ja-JP" altLang="en-US" sz="1452" spc="272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１０年間の塗膜保証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を致します。</a:t>
            </a:r>
            <a: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弊社のみ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促進耐候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試験ではタンクステンコート再生工事施工後、１５年以上の塗装効果があります。</a:t>
            </a:r>
            <a:b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実績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として、</a:t>
            </a:r>
            <a:r>
              <a:rPr kumimoji="1" lang="ja-JP" altLang="en-US" sz="1452" spc="272">
                <a:latin typeface="ＭＳ Ｐ明朝" panose="02020600040205080304" pitchFamily="18" charset="-128"/>
                <a:ea typeface="ＭＳ Ｐ明朝" panose="02020600040205080304" pitchFamily="18" charset="-128"/>
              </a:rPr>
              <a:t>約３５年になります。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	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11086" indent="-311086">
              <a:lnSpc>
                <a:spcPts val="1814"/>
              </a:lnSpc>
              <a:spcBef>
                <a:spcPts val="2177"/>
              </a:spcBef>
              <a:buFont typeface="+mj-ea"/>
              <a:buAutoNum type="circleNumDbPlain" startAt="6"/>
            </a:pP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C037BD-A522-4942-A859-AEB101E9D231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endParaRPr kumimoji="1" lang="ja-JP" altLang="en-US" sz="1180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13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32AE7DF2-1B0A-9027-99A5-ED557703D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51" y="857467"/>
            <a:ext cx="3646149" cy="51430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F001E8-D266-5475-C1B0-16277F5F0BC1}"/>
              </a:ext>
            </a:extLst>
          </p:cNvPr>
          <p:cNvSpPr txBox="1"/>
          <p:nvPr/>
        </p:nvSpPr>
        <p:spPr>
          <a:xfrm>
            <a:off x="790263" y="136837"/>
            <a:ext cx="413888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４．特許・商標登録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E1A66F-446F-ED47-5B4D-A262B53CCCEF}"/>
              </a:ext>
            </a:extLst>
          </p:cNvPr>
          <p:cNvSpPr txBox="1"/>
          <p:nvPr/>
        </p:nvSpPr>
        <p:spPr>
          <a:xfrm>
            <a:off x="517682" y="857390"/>
            <a:ext cx="5625796" cy="283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塗料、塗装工事ともに特許を取得済み</a:t>
            </a:r>
          </a:p>
          <a:p>
            <a:pPr>
              <a:lnSpc>
                <a:spcPts val="1814"/>
              </a:lnSpc>
            </a:pP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特許第４７９６３２６号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発明の名称：合成樹脂塗料、その製造方法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およびその塗膜を有する合成樹脂成形体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登録第４８４４４４９号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商標：タンクステンコート</a:t>
            </a:r>
            <a:endParaRPr kumimoji="1" lang="en-US" altLang="ja-JP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2A7CB1-5FC6-5AFB-3C4F-706D9D013137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endParaRPr kumimoji="1" lang="ja-JP" altLang="en-US" sz="1180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25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1CD644-8055-3A27-D4D6-2112907B4096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</a:p>
        </p:txBody>
      </p:sp>
      <p:pic>
        <p:nvPicPr>
          <p:cNvPr id="5" name="図 4" descr="建物の窓&#10;&#10;中程度の精度で自動的に生成された説明">
            <a:extLst>
              <a:ext uri="{FF2B5EF4-FFF2-40B4-BE49-F238E27FC236}">
                <a16:creationId xmlns:a16="http://schemas.microsoft.com/office/drawing/2014/main" id="{B5174454-2EDB-5C0B-55D3-453D3CE49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5" y="1237807"/>
            <a:ext cx="4268294" cy="37064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628807-60AB-5C1A-D945-823783B0CCB0}"/>
              </a:ext>
            </a:extLst>
          </p:cNvPr>
          <p:cNvSpPr txBox="1"/>
          <p:nvPr/>
        </p:nvSpPr>
        <p:spPr>
          <a:xfrm>
            <a:off x="790263" y="136837"/>
            <a:ext cx="413888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３．施工方法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E0407D-A9EB-A6D2-59C5-4BB194ACA954}"/>
              </a:ext>
            </a:extLst>
          </p:cNvPr>
          <p:cNvSpPr txBox="1"/>
          <p:nvPr/>
        </p:nvSpPr>
        <p:spPr>
          <a:xfrm>
            <a:off x="517682" y="857390"/>
            <a:ext cx="5625796" cy="422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施行例：ルミネ立川店　高置水槽（</a:t>
            </a:r>
            <a:r>
              <a:rPr kumimoji="1" lang="en-US" altLang="ja-JP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75</a:t>
            </a: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ｔ）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適用範囲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ＦＲＰ本体・架台・鉄枠部その他付属部に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タンクステンコート再生工事を規定通り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施工する。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タンクステンコートに含まれるステンレス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ピグメント（ＳＵＳ３１６Ｌ）は、非酸化性酸、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孔食、腐食性ガスに対する耐食性に優れ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ている。拡大してみると、鱗状に幾重にも</a:t>
            </a:r>
          </a:p>
          <a:p>
            <a:pPr>
              <a:lnSpc>
                <a:spcPts val="1814"/>
              </a:lnSpc>
            </a:pPr>
            <a:r>
              <a:rPr kumimoji="1" lang="ja-JP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覆われて被膜が強力に密着する。</a:t>
            </a:r>
          </a:p>
          <a:p>
            <a:pPr>
              <a:lnSpc>
                <a:spcPts val="1814"/>
              </a:lnSpc>
            </a:pPr>
            <a:endParaRPr kumimoji="1" lang="ja-JP" altLang="en-US" sz="1452" spc="272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50C5BF-EDDA-9365-FD5C-5121E37ABE4B}"/>
              </a:ext>
            </a:extLst>
          </p:cNvPr>
          <p:cNvSpPr txBox="1"/>
          <p:nvPr/>
        </p:nvSpPr>
        <p:spPr>
          <a:xfrm>
            <a:off x="5502864" y="5389768"/>
            <a:ext cx="3712387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14"/>
              </a:lnSpc>
            </a:pPr>
            <a:r>
              <a:rPr kumimoji="1" lang="zh-TW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施工前		</a:t>
            </a:r>
            <a:r>
              <a:rPr kumimoji="1" lang="en-US" altLang="zh-TW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kumimoji="1" lang="zh-TW" altLang="en-US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ＦＲＰ製　　高置水槽</a:t>
            </a:r>
            <a:r>
              <a:rPr kumimoji="1" lang="en-US" altLang="zh-TW" sz="1452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111482-5A29-C739-6A48-F944A76A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1" y="5203739"/>
            <a:ext cx="1349569" cy="122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1795B7D-149A-01F5-2235-679A9A63439A}"/>
              </a:ext>
            </a:extLst>
          </p:cNvPr>
          <p:cNvCxnSpPr>
            <a:cxnSpLocks/>
          </p:cNvCxnSpPr>
          <p:nvPr/>
        </p:nvCxnSpPr>
        <p:spPr>
          <a:xfrm>
            <a:off x="2833169" y="5203737"/>
            <a:ext cx="0" cy="4858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5A7DC8-774C-BBE5-FD8B-93C599F2140C}"/>
              </a:ext>
            </a:extLst>
          </p:cNvPr>
          <p:cNvSpPr txBox="1"/>
          <p:nvPr/>
        </p:nvSpPr>
        <p:spPr>
          <a:xfrm>
            <a:off x="2748931" y="5001551"/>
            <a:ext cx="650581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">
                <a:latin typeface="Noto Sans JP Light" panose="020B0300000000000000" pitchFamily="34" charset="-128"/>
                <a:ea typeface="Noto Sans JP Light" panose="020B0300000000000000" pitchFamily="34" charset="-128"/>
              </a:rPr>
              <a:t>約</a:t>
            </a:r>
            <a:r>
              <a:rPr lang="en-US" altLang="ja-JP" sz="953" dirty="0">
                <a:latin typeface="Noto Sans JP Light" panose="020B0300000000000000" pitchFamily="34" charset="-128"/>
                <a:ea typeface="Noto Sans JP Light" panose="020B0300000000000000" pitchFamily="34" charset="-128"/>
              </a:rPr>
              <a:t>20</a:t>
            </a:r>
            <a:r>
              <a:rPr lang="el-GR" altLang="ja-JP" sz="953" dirty="0">
                <a:latin typeface="Noto Sans JP Light" panose="020B0300000000000000" pitchFamily="34" charset="-128"/>
                <a:ea typeface="Noto Sans JP Light" panose="020B0300000000000000" pitchFamily="34" charset="-128"/>
              </a:rPr>
              <a:t>μ</a:t>
            </a:r>
            <a:r>
              <a:rPr lang="en" altLang="ja-JP" sz="953" dirty="0">
                <a:latin typeface="Noto Sans JP Light" panose="020B0300000000000000" pitchFamily="34" charset="-128"/>
                <a:ea typeface="Noto Sans JP Light" panose="020B0300000000000000" pitchFamily="34" charset="-128"/>
              </a:rPr>
              <a:t>m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F66604A-1F9F-1A3B-064F-6A26AEC34256}"/>
              </a:ext>
            </a:extLst>
          </p:cNvPr>
          <p:cNvCxnSpPr>
            <a:cxnSpLocks/>
          </p:cNvCxnSpPr>
          <p:nvPr/>
        </p:nvCxnSpPr>
        <p:spPr>
          <a:xfrm>
            <a:off x="3244838" y="5203737"/>
            <a:ext cx="0" cy="4858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54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48CDE5-9399-17C2-6558-144B341479B1}"/>
              </a:ext>
            </a:extLst>
          </p:cNvPr>
          <p:cNvSpPr txBox="1"/>
          <p:nvPr/>
        </p:nvSpPr>
        <p:spPr>
          <a:xfrm>
            <a:off x="1177375" y="512889"/>
            <a:ext cx="413888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ja-JP" altLang="en-US" sz="2177" b="1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（１）養生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168EAF-C7A5-8817-3163-4976A7203050}"/>
              </a:ext>
            </a:extLst>
          </p:cNvPr>
          <p:cNvSpPr txBox="1"/>
          <p:nvPr/>
        </p:nvSpPr>
        <p:spPr>
          <a:xfrm>
            <a:off x="995930" y="1094978"/>
            <a:ext cx="7954422" cy="595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34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施工実施に当たり、事前に水槽廻りの床面及び配管廻りにシート等で養生を</a:t>
            </a:r>
            <a:r>
              <a:rPr kumimoji="1" lang="ja-JP" altLang="en-US" sz="1634">
                <a:latin typeface="ＭＳ 明朝" panose="02020609040205080304" pitchFamily="17" charset="-128"/>
                <a:ea typeface="ＭＳ 明朝" panose="02020609040205080304" pitchFamily="17" charset="-128"/>
              </a:rPr>
              <a:t>行う。</a:t>
            </a:r>
            <a:endParaRPr kumimoji="1" lang="en-US" altLang="ja-JP" sz="1634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634">
                <a:latin typeface="ＭＳ 明朝" panose="02020609040205080304" pitchFamily="17" charset="-128"/>
                <a:ea typeface="ＭＳ 明朝" panose="02020609040205080304" pitchFamily="17" charset="-128"/>
              </a:rPr>
              <a:t>水槽の高さ</a:t>
            </a:r>
            <a:r>
              <a:rPr kumimoji="1" lang="en-US" altLang="ja-JP" sz="1634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2.5m</a:t>
            </a:r>
            <a:r>
              <a:rPr kumimoji="1" lang="ja-JP" altLang="en-US" sz="1634">
                <a:latin typeface="ＭＳ 明朝" panose="02020609040205080304" pitchFamily="17" charset="-128"/>
                <a:ea typeface="ＭＳ 明朝" panose="02020609040205080304" pitchFamily="17" charset="-128"/>
              </a:rPr>
              <a:t>以上の場合は足場組み立、作業の安全性、効率化を高める。</a:t>
            </a:r>
            <a:endParaRPr kumimoji="1" lang="ja-JP" altLang="en-US" sz="1634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3F49142D-D9D5-3F45-4615-F97A8627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0" y="2026678"/>
            <a:ext cx="6076392" cy="367578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B4E6E3-BB8A-4608-A052-22F458FA342A}"/>
              </a:ext>
            </a:extLst>
          </p:cNvPr>
          <p:cNvSpPr txBox="1"/>
          <p:nvPr/>
        </p:nvSpPr>
        <p:spPr>
          <a:xfrm>
            <a:off x="4874530" y="5836734"/>
            <a:ext cx="813043" cy="34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34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1634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養生</a:t>
            </a:r>
            <a:r>
              <a:rPr kumimoji="1" lang="en-US" altLang="ja-JP" sz="1634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kumimoji="1" lang="ja-JP" altLang="en-US" sz="1634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9B04F2-3FF2-FE3B-D202-D9AD143163F2}"/>
              </a:ext>
            </a:extLst>
          </p:cNvPr>
          <p:cNvSpPr txBox="1"/>
          <p:nvPr/>
        </p:nvSpPr>
        <p:spPr>
          <a:xfrm>
            <a:off x="167446" y="6496543"/>
            <a:ext cx="322959" cy="27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14"/>
              </a:spcBef>
            </a:pPr>
            <a:r>
              <a:rPr kumimoji="1" lang="en-US" altLang="ja-JP" sz="1180" spc="272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834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1776</Words>
  <Application>Microsoft Macintosh PowerPoint</Application>
  <PresentationFormat>A4 210 x 297 mm</PresentationFormat>
  <Paragraphs>235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Ｐ明朝</vt:lpstr>
      <vt:lpstr>ＭＳ 明朝</vt:lpstr>
      <vt:lpstr>ＭＳ 明朝</vt:lpstr>
      <vt:lpstr>Noto Sans JP Light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2023-08-02T22:17:30Z</dcterms:created>
  <dcterms:modified xsi:type="dcterms:W3CDTF">2023-12-13T07:56:51Z</dcterms:modified>
</cp:coreProperties>
</file>